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80" r:id="rId1"/>
  </p:sldMasterIdLst>
  <p:notesMasterIdLst>
    <p:notesMasterId r:id="rId23"/>
  </p:notesMasterIdLst>
  <p:sldIdLst>
    <p:sldId id="259" r:id="rId2"/>
    <p:sldId id="260" r:id="rId3"/>
    <p:sldId id="313" r:id="rId4"/>
    <p:sldId id="314" r:id="rId5"/>
    <p:sldId id="275" r:id="rId6"/>
    <p:sldId id="309" r:id="rId7"/>
    <p:sldId id="316" r:id="rId8"/>
    <p:sldId id="315" r:id="rId9"/>
    <p:sldId id="318" r:id="rId10"/>
    <p:sldId id="320" r:id="rId11"/>
    <p:sldId id="319" r:id="rId12"/>
    <p:sldId id="321" r:id="rId13"/>
    <p:sldId id="311" r:id="rId14"/>
    <p:sldId id="322" r:id="rId15"/>
    <p:sldId id="323" r:id="rId16"/>
    <p:sldId id="324" r:id="rId17"/>
    <p:sldId id="325" r:id="rId18"/>
    <p:sldId id="329" r:id="rId19"/>
    <p:sldId id="312" r:id="rId20"/>
    <p:sldId id="326" r:id="rId21"/>
    <p:sldId id="328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D00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078"/>
    <p:restoredTop sz="86463" autoAdjust="0"/>
  </p:normalViewPr>
  <p:slideViewPr>
    <p:cSldViewPr snapToGrid="0">
      <p:cViewPr varScale="1">
        <p:scale>
          <a:sx n="88" d="100"/>
          <a:sy n="88" d="100"/>
        </p:scale>
        <p:origin x="176" y="648"/>
      </p:cViewPr>
      <p:guideLst/>
    </p:cSldViewPr>
  </p:slideViewPr>
  <p:notesTextViewPr>
    <p:cViewPr>
      <p:scale>
        <a:sx n="150" d="100"/>
        <a:sy n="15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08139B-7223-44C7-A23E-98384F16E6B2}" type="datetimeFigureOut">
              <a:rPr lang="en-US" smtClean="0"/>
              <a:t>4/15/25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BC5A5F-DEF9-40E9-BDB6-CD0109EB38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9059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C5A5F-DEF9-40E9-BDB6-CD0109EB382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1123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C5A5F-DEF9-40E9-BDB6-CD0109EB382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4919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C5A5F-DEF9-40E9-BDB6-CD0109EB382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2001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C5A5F-DEF9-40E9-BDB6-CD0109EB382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0743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C5A5F-DEF9-40E9-BDB6-CD0109EB382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7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08300-9FED-426F-8175-92AFB20B41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07D8D7-1554-4B23-9EDD-D8002E9264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52E970-0B67-4882-9E1E-AC8A5DB513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BF2B7-BBB2-4171-9127-304F46C3234D}" type="datetimeFigureOut">
              <a:rPr lang="en-US" smtClean="0"/>
              <a:t>4/15/25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DDB1C8-D21F-4F81-B252-4174BCFEFD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EF06DE-52F9-4AC9-883C-928D5745AB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F4856-3BD2-4C2A-98CC-46A923090D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53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72CC3E-F4AC-4710-BB7B-00724D29F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D2F958-67A5-4908-82CF-A037A32331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72DAB8-DD8A-411F-83F5-0D5520C2D0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BF2B7-BBB2-4171-9127-304F46C3234D}" type="datetimeFigureOut">
              <a:rPr lang="en-US" smtClean="0"/>
              <a:t>4/15/25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3E5316-0CCE-4150-B437-1DDC0CD65E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29C305-59E0-4EF3-8C7A-6E5A74A3C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F4856-3BD2-4C2A-98CC-46A923090D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0097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3679D9C-E853-415D-A04F-5A01769882E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9C8428-D103-4000-BBE4-9742755F48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7B1EAE-8FE5-41EF-B425-E78AD121A8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BF2B7-BBB2-4171-9127-304F46C3234D}" type="datetimeFigureOut">
              <a:rPr lang="en-US" smtClean="0"/>
              <a:t>4/15/25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8569A0-520C-48C4-98F9-105DA2EAD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F60983-54D4-4288-90F5-83EFDF4A8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F4856-3BD2-4C2A-98CC-46A923090D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882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9622BA-6559-4DDC-A339-D5CD54CA0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500E58-396B-45EF-A353-41A76FA906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323094-6048-4C61-B8D2-36004FB21A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BF2B7-BBB2-4171-9127-304F46C3234D}" type="datetimeFigureOut">
              <a:rPr lang="en-US" smtClean="0"/>
              <a:t>4/15/25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2DB883-FC8E-4094-B9EC-1C39FEBBA1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28DA78-0793-4DC1-8E78-F886E8E14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F4856-3BD2-4C2A-98CC-46A923090D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9321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63A023-94DD-4B2B-84E9-A9B5D2D5A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7FAFA8-940B-4C65-AF5B-C1CEBAC99F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9C9BE0-0D53-4E25-9364-126C5BFC91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BF2B7-BBB2-4171-9127-304F46C3234D}" type="datetimeFigureOut">
              <a:rPr lang="en-US" smtClean="0"/>
              <a:t>4/15/25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33C515-BE09-4D8E-9A58-0C14ADA2F9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653F6A-367C-4C3D-A471-F0B124948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F4856-3BD2-4C2A-98CC-46A923090D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4839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BC4B2-44DF-4347-ADDD-E33876088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254ACA-5896-44F8-89A2-2B22D9CDBE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593940-BBCC-4289-A506-B7EFEBA693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5D759D-7927-4678-995C-C14BC83202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BF2B7-BBB2-4171-9127-304F46C3234D}" type="datetimeFigureOut">
              <a:rPr lang="en-US" smtClean="0"/>
              <a:t>4/15/25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3DE569-EACF-428A-AB3A-2B8051295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FA8863-B7EB-4399-8058-6787222D5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F4856-3BD2-4C2A-98CC-46A923090D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8523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3C02D-233B-4531-9DB4-54BF21D77F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96D240-D557-4D98-8DDC-736860A9C0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C6BB4A-71FD-45B4-A76F-ADCECDF90B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FF462D2-073D-4D65-9458-33BD73A9512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208EB6E-F4F0-4AB3-A49E-E3751DC57C3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401DE8B-6057-442C-8949-1C59CAB12E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BF2B7-BBB2-4171-9127-304F46C3234D}" type="datetimeFigureOut">
              <a:rPr lang="en-US" smtClean="0"/>
              <a:t>4/15/25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795AD91-D35E-48E7-9CEA-8847DF8DB5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BD9A51-E7FA-44E7-9B63-910ED137D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F4856-3BD2-4C2A-98CC-46A923090D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1914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D3C198-14F2-4328-9AB5-AD9F1CD06E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EF5A923-9565-4CEC-A7E0-FDC3D2FF64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BF2B7-BBB2-4171-9127-304F46C3234D}" type="datetimeFigureOut">
              <a:rPr lang="en-US" smtClean="0"/>
              <a:t>4/15/25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EC60E6-5E0C-4D93-BDB0-AA29963534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3D841E-7759-4EED-852F-8772F750CA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F4856-3BD2-4C2A-98CC-46A923090D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3838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BFBCBFB-92C0-4067-8D99-122183257F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BF2B7-BBB2-4171-9127-304F46C3234D}" type="datetimeFigureOut">
              <a:rPr lang="en-US" smtClean="0"/>
              <a:t>4/15/25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554E64C-49A3-4549-8643-BA26871FAB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8F55B0-35A4-470E-A0F4-8E54EA412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F4856-3BD2-4C2A-98CC-46A923090D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8445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87360-1D00-4297-83A8-7E4B6BA6E0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6BEFDC-BF8F-4BC8-AE87-053F3ADC16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3E8135-1F98-4E30-9F86-D43909D54B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1BD2F2-5214-4632-91D1-632B44B301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BF2B7-BBB2-4171-9127-304F46C3234D}" type="datetimeFigureOut">
              <a:rPr lang="en-US" smtClean="0"/>
              <a:t>4/15/25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062620-F55A-4B55-894D-C56667B8E6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457C45-0706-4D6B-9C1C-6501D942F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F4856-3BD2-4C2A-98CC-46A923090D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7722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59648-6E51-49A6-B7BB-94C36EF87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D2432F-6F01-4577-A909-0327F65352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A39AC1-C5DA-4388-8A1D-5D2ADC943E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A678CF-2DD7-45FA-92A8-1E88DD4D83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BF2B7-BBB2-4171-9127-304F46C3234D}" type="datetimeFigureOut">
              <a:rPr lang="en-US" smtClean="0"/>
              <a:t>4/15/25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BAEDC7-1733-4A0B-AD6C-DDC10FA7B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02BE36-E341-4371-8E5C-C526523703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F4856-3BD2-4C2A-98CC-46A923090D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5637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514C287-4823-4ECE-996B-77B509C48A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EB3AAD-4C9F-4601-9BBA-305510DCE1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66C83D-295C-40F5-A799-F57BE41027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DBF2B7-BBB2-4171-9127-304F46C3234D}" type="datetimeFigureOut">
              <a:rPr lang="en-US" smtClean="0"/>
              <a:t>4/15/25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C9C552-316F-4D71-AD4E-27A799D3FF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79A4-1FB9-40C5-87BE-ED726110D9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6F4856-3BD2-4C2A-98CC-46A923090D00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F0393F75-17C7-4498-9B4A-DD315A08F511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1"/>
            <a:ext cx="12192000" cy="569913"/>
          </a:xfrm>
          <a:prstGeom prst="rect">
            <a:avLst/>
          </a:prstGeom>
          <a:solidFill>
            <a:srgbClr val="CD000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defRPr/>
            </a:pPr>
            <a:endParaRPr lang="en-US" altLang="en-US" sz="2000" dirty="0">
              <a:solidFill>
                <a:srgbClr val="000000"/>
              </a:solidFill>
            </a:endParaRPr>
          </a:p>
        </p:txBody>
      </p:sp>
      <p:pic>
        <p:nvPicPr>
          <p:cNvPr id="8" name="Picture 1">
            <a:extLst>
              <a:ext uri="{FF2B5EF4-FFF2-40B4-BE49-F238E27FC236}">
                <a16:creationId xmlns:a16="http://schemas.microsoft.com/office/drawing/2014/main" id="{155CB50B-F7AB-4727-94EE-41B35310F625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93084"/>
            <a:ext cx="3675133" cy="3641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284811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81" r:id="rId1"/>
    <p:sldLayoutId id="2147484082" r:id="rId2"/>
    <p:sldLayoutId id="2147484083" r:id="rId3"/>
    <p:sldLayoutId id="2147484084" r:id="rId4"/>
    <p:sldLayoutId id="2147484085" r:id="rId5"/>
    <p:sldLayoutId id="2147484086" r:id="rId6"/>
    <p:sldLayoutId id="2147484087" r:id="rId7"/>
    <p:sldLayoutId id="2147484088" r:id="rId8"/>
    <p:sldLayoutId id="2147484089" r:id="rId9"/>
    <p:sldLayoutId id="2147484090" r:id="rId10"/>
    <p:sldLayoutId id="214748409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www.google.com/url?sa=i&amp;url=https%3A%2F%2Fen.m.wikipedia.org%2Fwiki%2FFile%3APython-logo-notext.svg&amp;psig=AOvVaw3tfw8UxfLu1wQ8Jdc-b0po&amp;ust=1744823331596000&amp;source=images&amp;cd=vfe&amp;opi=89978449&amp;ved=0CBQQjRxqFwoTCPjX28jD2owDFQAAAAAdAAAAABAW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hyperlink" Target="https://www.google.com/url?sa=i&amp;url=https%3A%2F%2Fhackernoon.com%2F7-ways-to-make-use-of-llama-3-for-free&amp;psig=AOvVaw358yHcfNslPwGH4y1MmKam&amp;ust=1744821658933000&amp;source=images&amp;cd=vfe&amp;opi=89978449&amp;ved=0CBQQjRxqFwoTCPjy36y92owDFQAAAAAdAAAAABAK" TargetMode="External"/><Relationship Id="rId3" Type="http://schemas.openxmlformats.org/officeDocument/2006/relationships/image" Target="../media/image2.png"/><Relationship Id="rId7" Type="http://schemas.openxmlformats.org/officeDocument/2006/relationships/hyperlink" Target="https://www.google.com/url?sa=i&amp;url=https%3A%2F%2Fen.wikipedia.org%2Fwiki%2FGemini_%2528language_model%2529&amp;psig=AOvVaw2fFPyQdo2x2UBLdXY7JX4V&amp;ust=1744821473084000&amp;source=images&amp;cd=vfe&amp;opi=89978449&amp;ved=0CBQQjRxqFwoTCICSxNW82owDFQAAAAAdAAAAABAE" TargetMode="External"/><Relationship Id="rId12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11" Type="http://schemas.openxmlformats.org/officeDocument/2006/relationships/image" Target="../media/image7.png"/><Relationship Id="rId5" Type="http://schemas.openxmlformats.org/officeDocument/2006/relationships/hyperlink" Target="https://creativecommons.org/licenses/by-nc-sa/3.0/" TargetMode="External"/><Relationship Id="rId15" Type="http://schemas.openxmlformats.org/officeDocument/2006/relationships/hyperlink" Target="https://www.google.com/url?sa=i&amp;url=https%3A%2F%2Fai.google.dev%2Fgemma%2Fdocs%2Fcore&amp;psig=AOvVaw3DjOMPkfG5lEJr1sHFCLzU&amp;ust=1744821734499000&amp;source=images&amp;cd=vfe&amp;opi=89978449&amp;ved=0CBQQjRxqFwoTCKD6hdG92owDFQAAAAAdAAAAABAE" TargetMode="External"/><Relationship Id="rId10" Type="http://schemas.openxmlformats.org/officeDocument/2006/relationships/image" Target="../media/image6.png"/><Relationship Id="rId4" Type="http://schemas.openxmlformats.org/officeDocument/2006/relationships/hyperlink" Target="https://codewith.mu/es/tutorials/1.1/" TargetMode="External"/><Relationship Id="rId9" Type="http://schemas.openxmlformats.org/officeDocument/2006/relationships/image" Target="../media/image5.png"/><Relationship Id="rId1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url?sa=i&amp;url=https%3A%2F%2Fen.wikipedia.org%2Fwiki%2FGemini_%2528language_model%2529&amp;psig=AOvVaw2fFPyQdo2x2UBLdXY7JX4V&amp;ust=1744821473084000&amp;source=images&amp;cd=vfe&amp;opi=89978449&amp;ved=0CBQQjRxqFwoTCICSxNW82owDFQAAAAAdAAAAABAE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8150A1C-5D8D-4B64-A6FE-5216CB736FA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LLMs for Fuzzy Matching Transactions</a:t>
            </a:r>
            <a:br>
              <a:rPr lang="en-US" dirty="0"/>
            </a:br>
            <a:endParaRPr lang="en-US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2092DB28-EAAB-4FA6-B8F2-D6A2F1ED9A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13941" y="5071074"/>
            <a:ext cx="9144000" cy="1655762"/>
          </a:xfrm>
        </p:spPr>
        <p:txBody>
          <a:bodyPr/>
          <a:lstStyle/>
          <a:p>
            <a:endParaRPr lang="en-US" dirty="0"/>
          </a:p>
          <a:p>
            <a:r>
              <a:rPr lang="en-US" b="0" i="0" dirty="0">
                <a:solidFill>
                  <a:srgbClr val="2D3B45"/>
                </a:solidFill>
                <a:effectLst/>
                <a:latin typeface="Lato Extended"/>
              </a:rPr>
              <a:t>Presented by </a:t>
            </a:r>
            <a:r>
              <a:rPr lang="en-US" dirty="0">
                <a:solidFill>
                  <a:srgbClr val="2D3B45"/>
                </a:solidFill>
                <a:latin typeface="Lato Extended"/>
              </a:rPr>
              <a:t>Rish (Rishabh) Kaushick</a:t>
            </a:r>
            <a:r>
              <a:rPr lang="en-US" b="0" i="0" dirty="0">
                <a:solidFill>
                  <a:srgbClr val="2D3B45"/>
                </a:solidFill>
                <a:effectLst/>
                <a:latin typeface="Lato Extended"/>
              </a:rPr>
              <a:t> 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66CDE87-56EF-2159-3EF6-D98B63B0E252}"/>
              </a:ext>
            </a:extLst>
          </p:cNvPr>
          <p:cNvSpPr txBox="1"/>
          <p:nvPr/>
        </p:nvSpPr>
        <p:spPr>
          <a:xfrm>
            <a:off x="3615467" y="3576939"/>
            <a:ext cx="615811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CSYE7230 </a:t>
            </a:r>
          </a:p>
          <a:p>
            <a:r>
              <a:rPr lang="en-US" sz="2400" dirty="0"/>
              <a:t>Spring 2025</a:t>
            </a:r>
          </a:p>
        </p:txBody>
      </p:sp>
    </p:spTree>
    <p:extLst>
      <p:ext uri="{BB962C8B-B14F-4D97-AF65-F5344CB8AC3E}">
        <p14:creationId xmlns:p14="http://schemas.microsoft.com/office/powerpoint/2010/main" val="31834020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61A7D4-5229-B650-F601-8EEF8AEBF9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3536E4-F476-91DC-D90D-218FB9DF98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 Generation Flow</a:t>
            </a:r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06C08221-1215-0A75-0EDA-27C16FED91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Mismatched Transactions:</a:t>
            </a:r>
          </a:p>
          <a:p>
            <a:pPr lvl="1"/>
            <a:r>
              <a:rPr lang="en-US" dirty="0"/>
              <a:t>No LLM Approach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B553499-6C7F-B3D6-3B87-19DE92119147}"/>
              </a:ext>
            </a:extLst>
          </p:cNvPr>
          <p:cNvSpPr/>
          <p:nvPr/>
        </p:nvSpPr>
        <p:spPr>
          <a:xfrm>
            <a:off x="955938" y="3429000"/>
            <a:ext cx="2695073" cy="901900"/>
          </a:xfrm>
          <a:prstGeom prst="rect">
            <a:avLst/>
          </a:prstGeom>
          <a:ln w="381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Randomly Select </a:t>
            </a:r>
          </a:p>
          <a:p>
            <a:pPr algn="ctr"/>
            <a:r>
              <a:rPr lang="en-US" dirty="0"/>
              <a:t>a Merchant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09668DE-A1FD-18E8-1963-B9C0100487EA}"/>
              </a:ext>
            </a:extLst>
          </p:cNvPr>
          <p:cNvCxnSpPr>
            <a:cxnSpLocks/>
          </p:cNvCxnSpPr>
          <p:nvPr/>
        </p:nvCxnSpPr>
        <p:spPr>
          <a:xfrm flipV="1">
            <a:off x="3768749" y="3380014"/>
            <a:ext cx="786062" cy="56902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4208D8D-32D9-CD5C-FB9E-A7CFF1ABCB9E}"/>
              </a:ext>
            </a:extLst>
          </p:cNvPr>
          <p:cNvCxnSpPr>
            <a:cxnSpLocks/>
          </p:cNvCxnSpPr>
          <p:nvPr/>
        </p:nvCxnSpPr>
        <p:spPr>
          <a:xfrm>
            <a:off x="3768749" y="3949040"/>
            <a:ext cx="633662" cy="75817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3" name="Picture 5">
            <a:hlinkClick r:id="rId2"/>
            <a:extLst>
              <a:ext uri="{FF2B5EF4-FFF2-40B4-BE49-F238E27FC236}">
                <a16:creationId xmlns:a16="http://schemas.microsoft.com/office/drawing/2014/main" id="{5706A279-528B-5311-D267-69149C3A0C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7586" y="4707212"/>
            <a:ext cx="1178037" cy="1292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89B2C5BC-0FB4-500B-BD18-5F9AA65D5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29670" y="-11131294"/>
            <a:ext cx="1474317" cy="1618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5">
            <a:hlinkClick r:id="rId2"/>
            <a:extLst>
              <a:ext uri="{FF2B5EF4-FFF2-40B4-BE49-F238E27FC236}">
                <a16:creationId xmlns:a16="http://schemas.microsoft.com/office/drawing/2014/main" id="{3D6DF707-D829-0DD9-C7CC-44697A3F49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7586" y="2543637"/>
            <a:ext cx="1178037" cy="1292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DAC0DB0-1A21-7544-24C0-44FACE6328A4}"/>
              </a:ext>
            </a:extLst>
          </p:cNvPr>
          <p:cNvSpPr txBox="1"/>
          <p:nvPr/>
        </p:nvSpPr>
        <p:spPr>
          <a:xfrm>
            <a:off x="4520149" y="3651723"/>
            <a:ext cx="2874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Generate Random Mismatch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E80B3AA-AD5F-0CCE-BDBC-55BF0893135C}"/>
              </a:ext>
            </a:extLst>
          </p:cNvPr>
          <p:cNvSpPr txBox="1"/>
          <p:nvPr/>
        </p:nvSpPr>
        <p:spPr>
          <a:xfrm>
            <a:off x="4516423" y="5921929"/>
            <a:ext cx="2542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Generate Hard Mismatch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268C486-E9BE-6476-42B4-FC2B7B5E0B6F}"/>
              </a:ext>
            </a:extLst>
          </p:cNvPr>
          <p:cNvCxnSpPr>
            <a:cxnSpLocks/>
          </p:cNvCxnSpPr>
          <p:nvPr/>
        </p:nvCxnSpPr>
        <p:spPr>
          <a:xfrm>
            <a:off x="8584728" y="3244334"/>
            <a:ext cx="101981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FA7C211-0B3F-B7BB-FDB9-C120D6052D98}"/>
              </a:ext>
            </a:extLst>
          </p:cNvPr>
          <p:cNvSpPr txBox="1"/>
          <p:nvPr/>
        </p:nvSpPr>
        <p:spPr>
          <a:xfrm>
            <a:off x="9806845" y="3059668"/>
            <a:ext cx="1596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Introduce Typo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916C32E-16FF-3F8D-D7B5-86A42734F82F}"/>
              </a:ext>
            </a:extLst>
          </p:cNvPr>
          <p:cNvCxnSpPr>
            <a:cxnSpLocks/>
          </p:cNvCxnSpPr>
          <p:nvPr/>
        </p:nvCxnSpPr>
        <p:spPr>
          <a:xfrm>
            <a:off x="8584728" y="3926123"/>
            <a:ext cx="101981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C0ED6E93-3D41-C887-D6F3-C5B645F4E099}"/>
              </a:ext>
            </a:extLst>
          </p:cNvPr>
          <p:cNvSpPr txBox="1"/>
          <p:nvPr/>
        </p:nvSpPr>
        <p:spPr>
          <a:xfrm>
            <a:off x="9806845" y="3741457"/>
            <a:ext cx="2414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Randomly Drop a Letter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A09E8FF-348A-6EE4-13EC-FE47CABADBFC}"/>
              </a:ext>
            </a:extLst>
          </p:cNvPr>
          <p:cNvCxnSpPr>
            <a:cxnSpLocks/>
          </p:cNvCxnSpPr>
          <p:nvPr/>
        </p:nvCxnSpPr>
        <p:spPr>
          <a:xfrm>
            <a:off x="8587023" y="4563025"/>
            <a:ext cx="101981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83FAD022-F2A1-FDF0-D70E-6AB13D717D30}"/>
              </a:ext>
            </a:extLst>
          </p:cNvPr>
          <p:cNvSpPr txBox="1"/>
          <p:nvPr/>
        </p:nvSpPr>
        <p:spPr>
          <a:xfrm>
            <a:off x="9809140" y="4378359"/>
            <a:ext cx="1537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Truncate word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1B7E4CC-C338-847D-1F80-BFD6A7BAFF54}"/>
              </a:ext>
            </a:extLst>
          </p:cNvPr>
          <p:cNvCxnSpPr>
            <a:cxnSpLocks/>
          </p:cNvCxnSpPr>
          <p:nvPr/>
        </p:nvCxnSpPr>
        <p:spPr>
          <a:xfrm>
            <a:off x="8584728" y="5167285"/>
            <a:ext cx="101981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5C2DC8FB-FB83-0D1D-C19C-8924E9E4DC32}"/>
              </a:ext>
            </a:extLst>
          </p:cNvPr>
          <p:cNvSpPr txBox="1"/>
          <p:nvPr/>
        </p:nvSpPr>
        <p:spPr>
          <a:xfrm>
            <a:off x="9806845" y="4982619"/>
            <a:ext cx="1467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Shuffle words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EE7DF49-CCF3-6EAB-F958-1114C54A9B02}"/>
              </a:ext>
            </a:extLst>
          </p:cNvPr>
          <p:cNvCxnSpPr>
            <a:cxnSpLocks/>
          </p:cNvCxnSpPr>
          <p:nvPr/>
        </p:nvCxnSpPr>
        <p:spPr>
          <a:xfrm>
            <a:off x="8603065" y="5844786"/>
            <a:ext cx="101981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864389C6-4AA7-83D8-2090-AD61A6A1D0DE}"/>
              </a:ext>
            </a:extLst>
          </p:cNvPr>
          <p:cNvSpPr txBox="1"/>
          <p:nvPr/>
        </p:nvSpPr>
        <p:spPr>
          <a:xfrm>
            <a:off x="9825182" y="5660120"/>
            <a:ext cx="2163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 random symbols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ED57DF8-4C81-3B8D-7E7F-19999260A55A}"/>
              </a:ext>
            </a:extLst>
          </p:cNvPr>
          <p:cNvCxnSpPr/>
          <p:nvPr/>
        </p:nvCxnSpPr>
        <p:spPr>
          <a:xfrm>
            <a:off x="8603065" y="3244334"/>
            <a:ext cx="0" cy="260045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99A870C1-C695-2489-1DD4-1DB75CD3BE7E}"/>
              </a:ext>
            </a:extLst>
          </p:cNvPr>
          <p:cNvCxnSpPr>
            <a:cxnSpLocks/>
            <a:endCxn id="7173" idx="3"/>
          </p:cNvCxnSpPr>
          <p:nvPr/>
        </p:nvCxnSpPr>
        <p:spPr>
          <a:xfrm flipH="1">
            <a:off x="6045623" y="5353588"/>
            <a:ext cx="2557442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43831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D0396A-D0D5-18A4-F691-112D85AF7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</a:t>
            </a:r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1E54E21-CF9E-3FC6-AE64-1CC4D04C78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215" y="1164125"/>
            <a:ext cx="8979570" cy="5945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8528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7BEFE-30FD-6B59-DB7C-48BDC011E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Exploratory Data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874C5D-16B9-E958-9DCE-783FD1ED8B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distribution</a:t>
            </a:r>
          </a:p>
        </p:txBody>
      </p:sp>
      <p:pic>
        <p:nvPicPr>
          <p:cNvPr id="5" name="Picture 4" descr="A graph of a number of different colored bars&#10;&#10;AI-generated content may be incorrect.">
            <a:extLst>
              <a:ext uri="{FF2B5EF4-FFF2-40B4-BE49-F238E27FC236}">
                <a16:creationId xmlns:a16="http://schemas.microsoft.com/office/drawing/2014/main" id="{953A7A89-5062-3101-3991-315FE000B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6100" y="1651000"/>
            <a:ext cx="5295900" cy="5207000"/>
          </a:xfrm>
          <a:prstGeom prst="rect">
            <a:avLst/>
          </a:prstGeom>
        </p:spPr>
      </p:pic>
      <p:pic>
        <p:nvPicPr>
          <p:cNvPr id="7" name="Picture 6" descr="A graph of a distribution of labels&#10;&#10;AI-generated content may be incorrect.">
            <a:extLst>
              <a:ext uri="{FF2B5EF4-FFF2-40B4-BE49-F238E27FC236}">
                <a16:creationId xmlns:a16="http://schemas.microsoft.com/office/drawing/2014/main" id="{BC5B50CD-AB35-E148-5206-DB23604B03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2492542"/>
            <a:ext cx="5295900" cy="415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327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F4B692-1D16-21C1-47AD-4C1E0934E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XGBoost</a:t>
            </a:r>
            <a:r>
              <a:rPr lang="en-US" dirty="0"/>
              <a:t> Baseline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D3F830-CC3A-4E1A-A524-58D97982D9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TF-IDF Vectorizer &amp; </a:t>
            </a:r>
            <a:r>
              <a:rPr lang="en-US" dirty="0" err="1"/>
              <a:t>GridSearchCV</a:t>
            </a:r>
            <a:r>
              <a:rPr lang="en-US" dirty="0"/>
              <a:t> Hyper-Parameter Tuned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A0645C-D947-FAEA-7C74-706D4511BB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508105"/>
            <a:ext cx="7772400" cy="331766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022CD0B-817F-2426-8798-F36775F40BB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38353"/>
          <a:stretch/>
        </p:blipFill>
        <p:spPr>
          <a:xfrm>
            <a:off x="4138863" y="4001294"/>
            <a:ext cx="7860632" cy="2680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25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4A1601-FD42-4880-AA34-8C33DCA14C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A2ECC5-7191-6AFC-B560-365513B03C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XGBoost</a:t>
            </a:r>
            <a:r>
              <a:rPr lang="en-US" dirty="0"/>
              <a:t> Baseline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504C31-67D1-89A1-0BF2-5B5BABCF4F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Evaluating best model:</a:t>
            </a:r>
          </a:p>
        </p:txBody>
      </p:sp>
      <p:pic>
        <p:nvPicPr>
          <p:cNvPr id="10" name="Picture 9" descr="A graph of a line&#10;&#10;AI-generated content may be incorrect.">
            <a:extLst>
              <a:ext uri="{FF2B5EF4-FFF2-40B4-BE49-F238E27FC236}">
                <a16:creationId xmlns:a16="http://schemas.microsoft.com/office/drawing/2014/main" id="{916DEB08-B6E7-87D1-3E1F-14CB61AA04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9450" y="2424865"/>
            <a:ext cx="5753100" cy="429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3137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5B40B3-BD18-E2EF-3FD2-8D30528A36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115A0-A2FB-049F-BA02-C08D1F57B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XGBoost</a:t>
            </a:r>
            <a:r>
              <a:rPr lang="en-US" dirty="0"/>
              <a:t> Baseline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0B2EAE-0B70-5E62-349C-30F9301877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Evaluating best model: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9EA2E4-F36B-100D-2890-329A010BCFF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51744"/>
          <a:stretch/>
        </p:blipFill>
        <p:spPr>
          <a:xfrm>
            <a:off x="188494" y="2287548"/>
            <a:ext cx="7772400" cy="21079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141B910-8073-EB1E-B342-E851536EB79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8646"/>
          <a:stretch/>
        </p:blipFill>
        <p:spPr>
          <a:xfrm>
            <a:off x="188494" y="4530474"/>
            <a:ext cx="7772400" cy="22433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1CD451F-CD7F-14D2-6391-98C6ED5615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4694" y="3457771"/>
            <a:ext cx="7772400" cy="1993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464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CC431E-4A46-29B4-50FC-367AAD6A2B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LLMs for Classification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E8C05A-295E-A7C7-D402-DBFCCF6395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Why?</a:t>
            </a:r>
          </a:p>
          <a:p>
            <a:pPr lvl="1"/>
            <a:r>
              <a:rPr lang="en-US" dirty="0"/>
              <a:t>Sensitive data cannot be sent </a:t>
            </a:r>
            <a:br>
              <a:rPr lang="en-US" dirty="0"/>
            </a:br>
            <a:r>
              <a:rPr lang="en-US" dirty="0"/>
              <a:t>to OpenAI/ Gemini servers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 err="1"/>
              <a:t>Ollama</a:t>
            </a:r>
            <a:endParaRPr lang="en-US" dirty="0"/>
          </a:p>
          <a:p>
            <a:pPr lvl="1"/>
            <a:r>
              <a:rPr lang="en-US" dirty="0"/>
              <a:t>Gemma3 (4B parameters)</a:t>
            </a:r>
          </a:p>
          <a:p>
            <a:pPr lvl="1"/>
            <a:r>
              <a:rPr lang="en-US" dirty="0" err="1"/>
              <a:t>Llava</a:t>
            </a:r>
            <a:r>
              <a:rPr lang="en-US" dirty="0"/>
              <a:t> (7B parameters)</a:t>
            </a:r>
          </a:p>
          <a:p>
            <a:pPr lvl="1"/>
            <a:r>
              <a:rPr lang="en-US" dirty="0"/>
              <a:t>Llama3.2 (3B parameters)</a:t>
            </a:r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C3DBB7-CA91-7DE9-B88F-670BB8AD4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7611" y="1359789"/>
            <a:ext cx="6244389" cy="5283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082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DDD09B-A701-678F-4A19-8FF2D4FA4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LLMs for Classification (Gemma3)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1B60ED-1665-45E6-64A4-ACB0CA3A40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 shot - prompting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CFBA58-0F92-69F5-7CE4-92DC5BE61A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718" y="2618844"/>
            <a:ext cx="7772400" cy="372067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ED9ED69-2D5E-B04B-BB2C-FE8E8A35BE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6436" y="1293281"/>
            <a:ext cx="6577364" cy="5564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404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D1A6F0-B819-9DC6-BDF4-CA6AF7B93E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594D9-2214-9CDB-026B-E939AD2F2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LLMs for Classification (Gemma3)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A42CB6-A4AE-40ED-3100-9D31F82ABB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 shot - prompting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F478E99-B4E9-9BA9-919B-016FF106BB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400" y="2515870"/>
            <a:ext cx="7772400" cy="20294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1B8FB43-8F0E-A2D9-7BDD-03BFAB06B6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400" y="4828540"/>
            <a:ext cx="7772400" cy="20294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26514B9-9723-B839-E10E-48C206FFAC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81400" y="3665537"/>
            <a:ext cx="7772400" cy="2029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015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8BE65-2DD9-21B0-CB33-948386F24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2D0BC0-B70B-6D7E-3E03-AFD0575CEA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Local LLMs for Classification with No Shot Prompts:</a:t>
            </a:r>
          </a:p>
          <a:p>
            <a:pPr lvl="1"/>
            <a:r>
              <a:rPr lang="en-US" dirty="0"/>
              <a:t>Llama3.2</a:t>
            </a:r>
          </a:p>
          <a:p>
            <a:r>
              <a:rPr lang="en-US" dirty="0"/>
              <a:t>Local LLMs for Classification with Few Shot Prompts:</a:t>
            </a:r>
          </a:p>
          <a:p>
            <a:pPr lvl="1"/>
            <a:r>
              <a:rPr lang="en-US" dirty="0"/>
              <a:t>10 Shots</a:t>
            </a:r>
          </a:p>
          <a:p>
            <a:pPr lvl="1"/>
            <a:r>
              <a:rPr lang="en-US" dirty="0"/>
              <a:t>100 Shots</a:t>
            </a:r>
          </a:p>
          <a:p>
            <a:pPr lvl="1"/>
            <a:r>
              <a:rPr lang="en-US" dirty="0"/>
              <a:t>1,000 Shots</a:t>
            </a:r>
          </a:p>
          <a:p>
            <a:r>
              <a:rPr lang="en-US" dirty="0"/>
              <a:t>Local LLM + RAG (</a:t>
            </a:r>
            <a:r>
              <a:rPr lang="en-US" dirty="0" err="1"/>
              <a:t>SearXNG</a:t>
            </a:r>
            <a:r>
              <a:rPr lang="en-US" dirty="0"/>
              <a:t>)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08196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7A92C9-1200-4F9C-B096-ECFF7BFF0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7D6970-0B93-4792-BBBE-6804623BD6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75508"/>
            <a:ext cx="10868891" cy="431569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Problem Statement</a:t>
            </a:r>
          </a:p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Dataset</a:t>
            </a:r>
          </a:p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Baseline Model</a:t>
            </a:r>
          </a:p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Local LLMs for Classification</a:t>
            </a:r>
          </a:p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Future Steps</a:t>
            </a:r>
          </a:p>
          <a:p>
            <a:r>
              <a:rPr lang="en-US" dirty="0" err="1">
                <a:solidFill>
                  <a:schemeClr val="accent6">
                    <a:lumMod val="50000"/>
                  </a:schemeClr>
                </a:solidFill>
              </a:rPr>
              <a:t>QnA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13888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23C27-9DF0-02B9-A29E-8ACC7C3859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Steps – RAG (</a:t>
            </a:r>
            <a:r>
              <a:rPr lang="en-US" dirty="0" err="1"/>
              <a:t>SearXNG</a:t>
            </a:r>
            <a:r>
              <a:rPr lang="en-US" dirty="0"/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1A9073-A4CD-3038-830F-B2C0F061A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758" y="1690688"/>
            <a:ext cx="7772400" cy="33301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529177C-70B1-BC82-80EA-E9F6FF502D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0474" y="3016251"/>
            <a:ext cx="7772400" cy="3692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404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30B68A-9317-9EF6-28BB-B28EE621BE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 &amp; 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D64BE7-D7BF-14CB-6B87-1E7328D3F5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Questions/ comments or suggestions?</a:t>
            </a:r>
          </a:p>
        </p:txBody>
      </p:sp>
    </p:spTree>
    <p:extLst>
      <p:ext uri="{BB962C8B-B14F-4D97-AF65-F5344CB8AC3E}">
        <p14:creationId xmlns:p14="http://schemas.microsoft.com/office/powerpoint/2010/main" val="11487103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02E333-B656-8DA5-D1B4-5108046146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0FD88F-8BA9-1051-958E-44DEA3991C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Difficulty matching </a:t>
            </a:r>
            <a:br>
              <a:rPr lang="en-US" dirty="0"/>
            </a:br>
            <a:r>
              <a:rPr lang="en-US" dirty="0"/>
              <a:t>Merchant Descriptors </a:t>
            </a:r>
            <a:r>
              <a:rPr lang="en-US" dirty="0">
                <a:sym typeface="Wingdings" pitchFamily="2" charset="2"/>
              </a:rPr>
              <a:t> Merchant Name</a:t>
            </a:r>
            <a:br>
              <a:rPr lang="en-US" dirty="0">
                <a:sym typeface="Wingdings" pitchFamily="2" charset="2"/>
              </a:rPr>
            </a:br>
            <a:endParaRPr lang="en-US" dirty="0">
              <a:sym typeface="Wingdings" pitchFamily="2" charset="2"/>
            </a:endParaRPr>
          </a:p>
          <a:p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5020727-F4DA-6198-2287-44DC59D37B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4208156"/>
              </p:ext>
            </p:extLst>
          </p:nvPr>
        </p:nvGraphicFramePr>
        <p:xfrm>
          <a:off x="1940867" y="3445034"/>
          <a:ext cx="8310266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91600">
                  <a:extLst>
                    <a:ext uri="{9D8B030D-6E8A-4147-A177-3AD203B41FA5}">
                      <a16:colId xmlns:a16="http://schemas.microsoft.com/office/drawing/2014/main" val="3110782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07839886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4314381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Merchant Descriptor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Merchant 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Match?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981866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AMZN </a:t>
                      </a:r>
                      <a:r>
                        <a:rPr lang="en-US" dirty="0" err="1"/>
                        <a:t>Mktp</a:t>
                      </a:r>
                      <a:r>
                        <a:rPr lang="en-US" dirty="0"/>
                        <a:t> CA*UC33G8423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Amazon Marketplace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✅ Match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516640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NETFLX#999-USA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NetFlex</a:t>
                      </a:r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Gym USA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🚫 Mismatch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557827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448523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E07886-6DD2-C4B4-1148-2E8E7637F4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BB821E-26F3-4D2E-DFFB-3F83122A0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79F162-AD7F-204D-4269-4C66108CC2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ym typeface="Wingdings" pitchFamily="2" charset="2"/>
              </a:rPr>
              <a:t>Current Process</a:t>
            </a:r>
            <a:br>
              <a:rPr lang="en-US" dirty="0">
                <a:sym typeface="Wingdings" pitchFamily="2" charset="2"/>
              </a:rPr>
            </a:br>
            <a:endParaRPr lang="en-US" dirty="0">
              <a:sym typeface="Wingdings" pitchFamily="2" charset="2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Evaluation:</a:t>
            </a:r>
          </a:p>
          <a:p>
            <a:pPr lvl="1"/>
            <a:r>
              <a:rPr lang="en-US" dirty="0"/>
              <a:t>String Comparison (</a:t>
            </a:r>
            <a:r>
              <a:rPr lang="en-US" dirty="0" err="1"/>
              <a:t>Levenshtein</a:t>
            </a:r>
            <a:r>
              <a:rPr lang="en-US" dirty="0"/>
              <a:t> Distance/ Jaro-Winkler/ Jaccard Similarity)</a:t>
            </a:r>
          </a:p>
        </p:txBody>
      </p:sp>
      <p:sp>
        <p:nvSpPr>
          <p:cNvPr id="6" name="Text Box 3">
            <a:extLst>
              <a:ext uri="{FF2B5EF4-FFF2-40B4-BE49-F238E27FC236}">
                <a16:creationId xmlns:a16="http://schemas.microsoft.com/office/drawing/2014/main" id="{2B99C23D-01C3-8AB3-79F7-9BD604C6F630}"/>
              </a:ext>
            </a:extLst>
          </p:cNvPr>
          <p:cNvSpPr txBox="1"/>
          <p:nvPr/>
        </p:nvSpPr>
        <p:spPr>
          <a:xfrm>
            <a:off x="5317807" y="2865120"/>
            <a:ext cx="1176655" cy="1127760"/>
          </a:xfrm>
          <a:prstGeom prst="rect">
            <a:avLst/>
          </a:prstGeom>
          <a:ln/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15000"/>
              </a:lnSpc>
              <a:spcAft>
                <a:spcPts val="800"/>
              </a:spcAft>
            </a:pPr>
            <a:r>
              <a:rPr lang="en-US" sz="12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Very Large</a:t>
            </a:r>
            <a:br>
              <a:rPr lang="en-US" sz="12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r>
              <a:rPr lang="en-US" sz="12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Rule-Based </a:t>
            </a:r>
            <a:br>
              <a:rPr lang="en-US" sz="12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r>
              <a:rPr lang="en-US" sz="12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Algorithm</a:t>
            </a:r>
          </a:p>
        </p:txBody>
      </p:sp>
      <p:sp>
        <p:nvSpPr>
          <p:cNvPr id="8" name="Parallelogram 7">
            <a:extLst>
              <a:ext uri="{FF2B5EF4-FFF2-40B4-BE49-F238E27FC236}">
                <a16:creationId xmlns:a16="http://schemas.microsoft.com/office/drawing/2014/main" id="{B3313B72-2CB7-D22A-5307-896254EC3C5F}"/>
              </a:ext>
            </a:extLst>
          </p:cNvPr>
          <p:cNvSpPr/>
          <p:nvPr/>
        </p:nvSpPr>
        <p:spPr>
          <a:xfrm>
            <a:off x="2600280" y="3108960"/>
            <a:ext cx="2100942" cy="615043"/>
          </a:xfrm>
          <a:prstGeom prst="parallelogram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Messy Descriptor:</a:t>
            </a:r>
            <a:b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NETFLX#999-USA</a:t>
            </a:r>
          </a:p>
        </p:txBody>
      </p:sp>
      <p:sp>
        <p:nvSpPr>
          <p:cNvPr id="9" name="Parallelogram 8">
            <a:extLst>
              <a:ext uri="{FF2B5EF4-FFF2-40B4-BE49-F238E27FC236}">
                <a16:creationId xmlns:a16="http://schemas.microsoft.com/office/drawing/2014/main" id="{96073610-4A16-033D-5DAC-F0559A179674}"/>
              </a:ext>
            </a:extLst>
          </p:cNvPr>
          <p:cNvSpPr/>
          <p:nvPr/>
        </p:nvSpPr>
        <p:spPr>
          <a:xfrm>
            <a:off x="7111046" y="3121478"/>
            <a:ext cx="2480673" cy="615043"/>
          </a:xfrm>
          <a:prstGeom prst="parallelogram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US" sz="1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Noisy Merchant Name:</a:t>
            </a:r>
            <a:br>
              <a:rPr lang="en-US" sz="12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r>
              <a:rPr lang="en-US" sz="12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NETFLX#999-USA</a:t>
            </a: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45827416-BD81-D984-02EA-4F85AEEFFC3D}"/>
              </a:ext>
            </a:extLst>
          </p:cNvPr>
          <p:cNvSpPr/>
          <p:nvPr/>
        </p:nvSpPr>
        <p:spPr>
          <a:xfrm>
            <a:off x="4657385" y="3307080"/>
            <a:ext cx="660421" cy="243839"/>
          </a:xfrm>
          <a:prstGeom prst="right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47750DC9-4DED-F066-AE79-9575451A18E5}"/>
              </a:ext>
            </a:extLst>
          </p:cNvPr>
          <p:cNvSpPr/>
          <p:nvPr/>
        </p:nvSpPr>
        <p:spPr>
          <a:xfrm>
            <a:off x="6499306" y="3307080"/>
            <a:ext cx="660421" cy="243839"/>
          </a:xfrm>
          <a:prstGeom prst="right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854C460-74CA-2BF2-05B2-8CA27E2347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5335893"/>
              </p:ext>
            </p:extLst>
          </p:nvPr>
        </p:nvGraphicFramePr>
        <p:xfrm>
          <a:off x="1610436" y="5380355"/>
          <a:ext cx="8549564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61564">
                  <a:extLst>
                    <a:ext uri="{9D8B030D-6E8A-4147-A177-3AD203B41FA5}">
                      <a16:colId xmlns:a16="http://schemas.microsoft.com/office/drawing/2014/main" val="2524862330"/>
                    </a:ext>
                  </a:extLst>
                </a:gridCol>
                <a:gridCol w="2197290">
                  <a:extLst>
                    <a:ext uri="{9D8B030D-6E8A-4147-A177-3AD203B41FA5}">
                      <a16:colId xmlns:a16="http://schemas.microsoft.com/office/drawing/2014/main" val="1656550131"/>
                    </a:ext>
                  </a:extLst>
                </a:gridCol>
                <a:gridCol w="1762145">
                  <a:extLst>
                    <a:ext uri="{9D8B030D-6E8A-4147-A177-3AD203B41FA5}">
                      <a16:colId xmlns:a16="http://schemas.microsoft.com/office/drawing/2014/main" val="22447763"/>
                    </a:ext>
                  </a:extLst>
                </a:gridCol>
                <a:gridCol w="1628565">
                  <a:extLst>
                    <a:ext uri="{9D8B030D-6E8A-4147-A177-3AD203B41FA5}">
                      <a16:colId xmlns:a16="http://schemas.microsoft.com/office/drawing/2014/main" val="40087605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Merchant Descriptor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Merchant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String Similarity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Match?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70307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NETFLX#999-USA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NetFlex</a:t>
                      </a:r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Gym USA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🚫 Mismatch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9199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POS 448392 TRVL SRVCS NYC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Global Getaways Inc.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✅ Match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01201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78162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7A92C9-1200-4F9C-B096-ECFF7BFF0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 used</a:t>
            </a:r>
          </a:p>
        </p:txBody>
      </p:sp>
      <p:pic>
        <p:nvPicPr>
          <p:cNvPr id="6" name="Picture 5" descr="A blue and yellow snake logo&#10;&#10;AI-generated content may be incorrect.">
            <a:extLst>
              <a:ext uri="{FF2B5EF4-FFF2-40B4-BE49-F238E27FC236}">
                <a16:creationId xmlns:a16="http://schemas.microsoft.com/office/drawing/2014/main" id="{4271A6A3-EBA0-415F-BD1A-2EF53E90D5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721100" y="1905000"/>
            <a:ext cx="4749800" cy="304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9D93168-5418-1109-4E7B-3FBB4B6105C1}"/>
              </a:ext>
            </a:extLst>
          </p:cNvPr>
          <p:cNvSpPr txBox="1"/>
          <p:nvPr/>
        </p:nvSpPr>
        <p:spPr>
          <a:xfrm>
            <a:off x="6423660" y="7655560"/>
            <a:ext cx="47498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hlinkClick r:id="rId4" tooltip="https://codewith.mu/es/tutorials/1.1/"/>
              </a:rPr>
              <a:t>This Photo</a:t>
            </a:r>
            <a:r>
              <a:rPr lang="en-US" sz="900" dirty="0"/>
              <a:t> by Unknown Author is licensed under </a:t>
            </a:r>
            <a:r>
              <a:rPr lang="en-US" sz="900" dirty="0">
                <a:hlinkClick r:id="rId5" tooltip="https://creativecommons.org/licenses/by-nc-sa/3.0/"/>
              </a:rPr>
              <a:t>CC BY-SA-NC</a:t>
            </a:r>
            <a:endParaRPr lang="en-US" sz="900" dirty="0"/>
          </a:p>
        </p:txBody>
      </p:sp>
      <p:pic>
        <p:nvPicPr>
          <p:cNvPr id="1027" name="Picture 3" descr="Here's OpenAI's new logo | The Verge">
            <a:extLst>
              <a:ext uri="{FF2B5EF4-FFF2-40B4-BE49-F238E27FC236}">
                <a16:creationId xmlns:a16="http://schemas.microsoft.com/office/drawing/2014/main" id="{1C265418-2E81-AD5F-86E4-055D97923A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96" y="1322619"/>
            <a:ext cx="3479800" cy="233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Gemini (language model) - Wikipedia">
            <a:hlinkClick r:id="rId7"/>
            <a:extLst>
              <a:ext uri="{FF2B5EF4-FFF2-40B4-BE49-F238E27FC236}">
                <a16:creationId xmlns:a16="http://schemas.microsoft.com/office/drawing/2014/main" id="{FA623258-4546-AA1F-DCEF-CB6EB3D67B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71" y="3562378"/>
            <a:ext cx="3479800" cy="1287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62F130A-F0B5-BDD9-23E4-E744E642B37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59226" y="2368352"/>
            <a:ext cx="1099523" cy="10995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6B5F601-0BCE-B03F-23E1-B7BFAFEAD26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60615" y="1145174"/>
            <a:ext cx="2726090" cy="109952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84BBF5C-B69C-0153-27F9-E112E6041B2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633253" y="2302152"/>
            <a:ext cx="3078530" cy="61415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C5DD412-70D1-4D08-8B5C-EEA8505BAC9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721309" y="3659419"/>
            <a:ext cx="1945474" cy="1047213"/>
          </a:xfrm>
          <a:prstGeom prst="rect">
            <a:avLst/>
          </a:prstGeom>
        </p:spPr>
      </p:pic>
      <p:pic>
        <p:nvPicPr>
          <p:cNvPr id="1032" name="Picture 8" descr="7 Ways to Make Use of Llama-3 for Free | HackerNoon">
            <a:hlinkClick r:id="rId13"/>
            <a:extLst>
              <a:ext uri="{FF2B5EF4-FFF2-40B4-BE49-F238E27FC236}">
                <a16:creationId xmlns:a16="http://schemas.microsoft.com/office/drawing/2014/main" id="{64C959ED-A9F2-00F0-2A8C-0AAB964551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0219" y="4727086"/>
            <a:ext cx="3131090" cy="176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5" name="Picture 11" descr="Gemma 3 model overview | Google AI for Developers">
            <a:hlinkClick r:id="rId15"/>
            <a:extLst>
              <a:ext uri="{FF2B5EF4-FFF2-40B4-BE49-F238E27FC236}">
                <a16:creationId xmlns:a16="http://schemas.microsoft.com/office/drawing/2014/main" id="{ED2D2E53-473D-681E-A0A8-B67615EA6C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6200" y="4613304"/>
            <a:ext cx="3479800" cy="2204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60502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0C7BB-DA2D-16F5-2569-1F7685920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23C43A-EAB6-D87C-165D-870D33AD43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 available: Confidential</a:t>
            </a:r>
          </a:p>
          <a:p>
            <a:r>
              <a:rPr lang="en-US" dirty="0"/>
              <a:t>Generating Synthetic Data using LLMs – Cheating?</a:t>
            </a:r>
          </a:p>
          <a:p>
            <a:r>
              <a:rPr lang="en-US" dirty="0"/>
              <a:t>Creative Approach Generating Data:</a:t>
            </a:r>
          </a:p>
          <a:p>
            <a:pPr lvl="1"/>
            <a:r>
              <a:rPr lang="en-US" dirty="0"/>
              <a:t>Multiple LLMs:</a:t>
            </a:r>
          </a:p>
          <a:p>
            <a:pPr lvl="2"/>
            <a:r>
              <a:rPr lang="en-US" dirty="0"/>
              <a:t>OpenAI API</a:t>
            </a:r>
          </a:p>
          <a:p>
            <a:pPr lvl="2"/>
            <a:r>
              <a:rPr lang="en-US" dirty="0"/>
              <a:t>Gemini API</a:t>
            </a:r>
          </a:p>
          <a:p>
            <a:pPr lvl="1"/>
            <a:r>
              <a:rPr lang="en-US" dirty="0"/>
              <a:t>Python Logic</a:t>
            </a:r>
          </a:p>
          <a:p>
            <a:pPr lvl="1"/>
            <a:r>
              <a:rPr lang="en-US" dirty="0"/>
              <a:t>Manual Process</a:t>
            </a:r>
          </a:p>
        </p:txBody>
      </p:sp>
    </p:spTree>
    <p:extLst>
      <p:ext uri="{BB962C8B-B14F-4D97-AF65-F5344CB8AC3E}">
        <p14:creationId xmlns:p14="http://schemas.microsoft.com/office/powerpoint/2010/main" val="7776199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69410C-625A-44F0-25BC-D5F052B3DB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69895-80C0-DABE-00B3-317BC6D31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 Generation Flow</a:t>
            </a:r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85F65345-D2FA-120A-58C9-5C6CA8B05A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Matched Transactions</a:t>
            </a:r>
          </a:p>
        </p:txBody>
      </p:sp>
      <p:pic>
        <p:nvPicPr>
          <p:cNvPr id="4" name="Picture 3" descr="Here's OpenAI's new logo | The Verge">
            <a:extLst>
              <a:ext uri="{FF2B5EF4-FFF2-40B4-BE49-F238E27FC236}">
                <a16:creationId xmlns:a16="http://schemas.microsoft.com/office/drawing/2014/main" id="{11E06C3B-B61D-3F30-9CA5-23A86C85AB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1284" y="3116647"/>
            <a:ext cx="1694709" cy="1138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52F3650-8460-AAE3-FC53-B41E5E06AB17}"/>
              </a:ext>
            </a:extLst>
          </p:cNvPr>
          <p:cNvSpPr txBox="1"/>
          <p:nvPr/>
        </p:nvSpPr>
        <p:spPr>
          <a:xfrm>
            <a:off x="1042737" y="4411579"/>
            <a:ext cx="2115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Generate Merchants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5FABB4A-A3D2-3492-405C-4AC8B5910D2D}"/>
              </a:ext>
            </a:extLst>
          </p:cNvPr>
          <p:cNvCxnSpPr>
            <a:cxnSpLocks/>
            <a:stCxn id="4" idx="3"/>
          </p:cNvCxnSpPr>
          <p:nvPr/>
        </p:nvCxnSpPr>
        <p:spPr>
          <a:xfrm flipV="1">
            <a:off x="2945993" y="3685673"/>
            <a:ext cx="936197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8291E3E9-5673-177D-DBFF-4DEEF0E93DBB}"/>
              </a:ext>
            </a:extLst>
          </p:cNvPr>
          <p:cNvSpPr/>
          <p:nvPr/>
        </p:nvSpPr>
        <p:spPr>
          <a:xfrm>
            <a:off x="4074696" y="3234723"/>
            <a:ext cx="2695073" cy="901900"/>
          </a:xfrm>
          <a:prstGeom prst="rect">
            <a:avLst/>
          </a:prstGeom>
          <a:ln w="381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Randomly Take a </a:t>
            </a:r>
            <a:br>
              <a:rPr lang="en-US" dirty="0"/>
            </a:br>
            <a:r>
              <a:rPr lang="en-US" dirty="0"/>
              <a:t>Batch of Merchants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4798E5B-1670-ED98-984F-7E82C0B43DCA}"/>
              </a:ext>
            </a:extLst>
          </p:cNvPr>
          <p:cNvCxnSpPr>
            <a:cxnSpLocks/>
          </p:cNvCxnSpPr>
          <p:nvPr/>
        </p:nvCxnSpPr>
        <p:spPr>
          <a:xfrm flipV="1">
            <a:off x="6962275" y="3116647"/>
            <a:ext cx="786062" cy="56902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43D62FF-1C56-1793-B0F5-033E6E08767E}"/>
              </a:ext>
            </a:extLst>
          </p:cNvPr>
          <p:cNvCxnSpPr>
            <a:cxnSpLocks/>
          </p:cNvCxnSpPr>
          <p:nvPr/>
        </p:nvCxnSpPr>
        <p:spPr>
          <a:xfrm>
            <a:off x="6962275" y="3685673"/>
            <a:ext cx="633662" cy="75817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Here's OpenAI's new logo | The Verge">
            <a:extLst>
              <a:ext uri="{FF2B5EF4-FFF2-40B4-BE49-F238E27FC236}">
                <a16:creationId xmlns:a16="http://schemas.microsoft.com/office/drawing/2014/main" id="{71328B76-BB53-1EC9-F94D-91187E50E9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8337" y="2096670"/>
            <a:ext cx="1694709" cy="1138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5" descr="Gemini (language model) - Wikipedia">
            <a:hlinkClick r:id="rId3"/>
            <a:extLst>
              <a:ext uri="{FF2B5EF4-FFF2-40B4-BE49-F238E27FC236}">
                <a16:creationId xmlns:a16="http://schemas.microsoft.com/office/drawing/2014/main" id="{ABD62E0D-7B41-E9A1-957B-7BF1812AA2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8473" y="4357871"/>
            <a:ext cx="1694709" cy="627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50E512E-0A5D-5374-2BEA-966C866358F0}"/>
              </a:ext>
            </a:extLst>
          </p:cNvPr>
          <p:cNvSpPr txBox="1"/>
          <p:nvPr/>
        </p:nvSpPr>
        <p:spPr>
          <a:xfrm>
            <a:off x="7898472" y="3199365"/>
            <a:ext cx="33108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Generate 5 Merchant Descriptors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FB68FF1-F69D-1992-16E3-EA3D148D8F9C}"/>
              </a:ext>
            </a:extLst>
          </p:cNvPr>
          <p:cNvSpPr txBox="1"/>
          <p:nvPr/>
        </p:nvSpPr>
        <p:spPr>
          <a:xfrm>
            <a:off x="7898472" y="5048247"/>
            <a:ext cx="33108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Generate 5 Merchant Descriptors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030191-D5F0-4AAB-114F-5B474E09A145}"/>
              </a:ext>
            </a:extLst>
          </p:cNvPr>
          <p:cNvSpPr txBox="1"/>
          <p:nvPr/>
        </p:nvSpPr>
        <p:spPr>
          <a:xfrm>
            <a:off x="1040720" y="2751666"/>
            <a:ext cx="20374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OpenAI ChatGPT-4o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86A4634-6D37-FCD8-31BE-8666849AA427}"/>
              </a:ext>
            </a:extLst>
          </p:cNvPr>
          <p:cNvSpPr txBox="1"/>
          <p:nvPr/>
        </p:nvSpPr>
        <p:spPr>
          <a:xfrm>
            <a:off x="7898472" y="1708825"/>
            <a:ext cx="2090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OpenAI ChatGPT-4.1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9DAADF-CB2D-1B6F-7960-384404D2C394}"/>
              </a:ext>
            </a:extLst>
          </p:cNvPr>
          <p:cNvSpPr txBox="1"/>
          <p:nvPr/>
        </p:nvSpPr>
        <p:spPr>
          <a:xfrm>
            <a:off x="7898472" y="3968086"/>
            <a:ext cx="2292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Google Gemini 1.5 Pro</a:t>
            </a:r>
          </a:p>
        </p:txBody>
      </p:sp>
    </p:spTree>
    <p:extLst>
      <p:ext uri="{BB962C8B-B14F-4D97-AF65-F5344CB8AC3E}">
        <p14:creationId xmlns:p14="http://schemas.microsoft.com/office/powerpoint/2010/main" val="17333744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0C21F-C950-9DEA-595C-6036B3CDA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 Generation Flow</a:t>
            </a:r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20740C28-4386-70A4-891E-4303898F9E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Matched Transactions</a:t>
            </a:r>
          </a:p>
        </p:txBody>
      </p:sp>
      <p:pic>
        <p:nvPicPr>
          <p:cNvPr id="22" name="Content Placeholder 3">
            <a:extLst>
              <a:ext uri="{FF2B5EF4-FFF2-40B4-BE49-F238E27FC236}">
                <a16:creationId xmlns:a16="http://schemas.microsoft.com/office/drawing/2014/main" id="{442B38AF-EB51-F37B-3070-5072DF2F6F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7323" y="2370136"/>
            <a:ext cx="891735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5989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8279C2-D0FC-16F6-F6DE-52C4360C76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162D1-3C62-0674-08F4-FADE247AD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 Generation Flow</a:t>
            </a:r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C5F09098-F60B-DA97-86DE-DFB2FC9F2C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Mismatched Transactions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BF9EFF-56D7-34A0-A0E5-67AA287090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2379087"/>
            <a:ext cx="6941574" cy="435133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A045314-4D7F-7F2A-077F-90539CBF5F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0576" y="2379087"/>
            <a:ext cx="7377466" cy="4351338"/>
          </a:xfrm>
          <a:prstGeom prst="rect">
            <a:avLst/>
          </a:prstGeom>
        </p:spPr>
      </p:pic>
      <p:pic>
        <p:nvPicPr>
          <p:cNvPr id="6" name="Graphic 5" descr="No sign with solid fill">
            <a:extLst>
              <a:ext uri="{FF2B5EF4-FFF2-40B4-BE49-F238E27FC236}">
                <a16:creationId xmlns:a16="http://schemas.microsoft.com/office/drawing/2014/main" id="{2FF7A80A-9244-426A-7845-389C4C3CCB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23187" y="2309576"/>
            <a:ext cx="4490359" cy="4490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465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10369</TotalTime>
  <Words>383</Words>
  <Application>Microsoft Macintosh PowerPoint</Application>
  <PresentationFormat>Widescreen</PresentationFormat>
  <Paragraphs>118</Paragraphs>
  <Slides>21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Aptos</vt:lpstr>
      <vt:lpstr>Arial</vt:lpstr>
      <vt:lpstr>Calibri</vt:lpstr>
      <vt:lpstr>Calibri Light</vt:lpstr>
      <vt:lpstr>Lato Extended</vt:lpstr>
      <vt:lpstr>Wingdings</vt:lpstr>
      <vt:lpstr>Custom Design</vt:lpstr>
      <vt:lpstr>LLMs for Fuzzy Matching Transactions </vt:lpstr>
      <vt:lpstr>Outline</vt:lpstr>
      <vt:lpstr>Problem Statement</vt:lpstr>
      <vt:lpstr>Problem Statement</vt:lpstr>
      <vt:lpstr>Tools used</vt:lpstr>
      <vt:lpstr>Dataset</vt:lpstr>
      <vt:lpstr>Dataset Generation Flow</vt:lpstr>
      <vt:lpstr>Dataset Generation Flow</vt:lpstr>
      <vt:lpstr>Dataset Generation Flow</vt:lpstr>
      <vt:lpstr>Dataset Generation Flow</vt:lpstr>
      <vt:lpstr>Dataset</vt:lpstr>
      <vt:lpstr>Exploratory Data Analysis</vt:lpstr>
      <vt:lpstr>XGBoost Baseline Model</vt:lpstr>
      <vt:lpstr>XGBoost Baseline Model</vt:lpstr>
      <vt:lpstr>XGBoost Baseline Model</vt:lpstr>
      <vt:lpstr>Local LLMs for Classification</vt:lpstr>
      <vt:lpstr>Local LLMs for Classification (Gemma3)</vt:lpstr>
      <vt:lpstr>Local LLMs for Classification (Gemma3)</vt:lpstr>
      <vt:lpstr>Future Steps</vt:lpstr>
      <vt:lpstr>Future Steps – RAG (SearXNG)</vt:lpstr>
      <vt:lpstr>Q &amp; 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Module 1: Introduction</dc:title>
  <dc:creator>Yanan Liu</dc:creator>
  <cp:lastModifiedBy>Rishabh Lokanathan Kaushick</cp:lastModifiedBy>
  <cp:revision>222</cp:revision>
  <dcterms:created xsi:type="dcterms:W3CDTF">2021-10-29T20:45:32Z</dcterms:created>
  <dcterms:modified xsi:type="dcterms:W3CDTF">2025-04-16T00:47:09Z</dcterms:modified>
</cp:coreProperties>
</file>